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8" r:id="rId3"/>
    <p:sldId id="257" r:id="rId4"/>
    <p:sldId id="270" r:id="rId5"/>
    <p:sldId id="271" r:id="rId6"/>
    <p:sldId id="267" r:id="rId7"/>
    <p:sldId id="272" r:id="rId8"/>
    <p:sldId id="273" r:id="rId9"/>
    <p:sldId id="275" r:id="rId10"/>
    <p:sldId id="274" r:id="rId11"/>
    <p:sldId id="277" r:id="rId12"/>
    <p:sldId id="262" r:id="rId13"/>
    <p:sldId id="276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80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52B402-5631-49D9-9789-D0CC081929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ACC2286-DCCD-4403-A740-48472BBB0E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F6AA30-ECA1-4684-B066-29BCE8E62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4E145D-DACB-4811-8671-93B0E3EEC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47AD31-2E67-4A77-A2CE-0F89298F8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33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5DDBF1-C473-4ED2-9CF3-983C71B4A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651325-796D-482D-96C7-5BBABB89C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939B74-C0F5-4275-9628-D64A764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A0DF98-51A6-4702-BD07-66223B71B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E081E1-0D07-4A8C-9995-4B52DD437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177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28CC2F0-9805-47AF-9DDF-A6216B9FE7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48F420-0F65-49F2-B67B-CC5F5B2F0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2E7F38-99DF-4BED-BD28-287ABDDB3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67E2F1-A779-412D-9690-C6624938E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D4557D-BBFF-43C0-AB92-B1855D64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128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6B7D19-7A91-4CD4-B57D-917A98413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3B6CBE-32E7-4EC3-9330-F07A50980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37C439-32C7-4FA8-9002-07AC8E5EF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394B03-2A43-4938-98C1-D716864AA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0E30F4-7132-4C88-A7F5-41A403C5A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24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ECFDFE-700D-4C11-A1F0-4A01734CD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83D122-64F9-45F8-9232-2A88DA183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4B57B7-2AE7-4A9F-BFF4-6C4555DEE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A74758-5EF1-4E35-930A-D0C033AB4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11D4A6-9FFC-424B-8D81-9CB5FF952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34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30CF08-E0FC-4163-9B38-FFC38D6CB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859DC-4603-418D-B93B-001CBFF760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EAE58FE-9211-4EBC-AD02-A470134FE2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AD8162-D33E-42E8-BF90-0A963A9D6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4CCA16-41C5-41CD-A22D-7F7EEDE1B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8822E2E-0143-496D-807B-CBAC847F2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81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E5B836-4D40-41CE-9D72-F680B0597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96BE49-F007-4EFD-9D5F-C0167E158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17D792-275C-4B28-81BF-3D5923858C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F1543C4-9882-448E-A1CD-FA84FD2983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C592147-2ABE-4DAE-A31B-FCF894F74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83F6FF6-ABA6-4936-BDB2-14C2FB653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DBBCEF7-0E50-45FD-93F5-8ECE0AAD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29E037C-9BA7-4858-94F4-3F738E686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595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001763-E515-4C88-883F-2BA903EEB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6672F1A-10D7-4212-8571-36B7CF3DF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26032D2-2141-4049-B676-5BDD6FAC9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62C194D-8F13-4E40-9128-01F521A5B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2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22CA22-DADF-47EB-B90F-D7E1FB75E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A10FD93-AE50-4E1C-83C2-88AC23EB6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482C78-31D0-4D9F-8A9E-564EDFEAB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58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B08A9C-5996-4106-BE4C-EF4B71E71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601FEE-EED6-48B5-895D-0BC7F33D3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F709FC0-7AA4-4ABD-AA0A-DE5F9327F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5D511C-D783-4B8E-BBE9-5DA451DB6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D377A2-0F3B-4A1E-8993-39CDDB9BC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BCC6F9B-3B74-4307-A9AA-D6710AE3B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442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E35AE8-8F51-4756-8A54-EEA261DAF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D0AC029-2500-4440-95DD-8C9E4ADEDE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FDE33CC-E289-4E97-AF47-4D6B77D19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F07919-9C7E-42C9-8AF3-11187F440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B2FD22F-380C-4509-97D6-DC57636C9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4D8754-459F-44BB-BA00-84695E7AF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8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3DC1EAC-CAA5-4FA8-A434-244634340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D0D85E4-39F1-4FD0-B033-EBEF46328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99DB27-9F69-4F3E-9E0D-7B0081CA4A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E7C9E-DD37-45EB-9F91-D81F80E3A446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2BF23F-59B2-4696-9013-67B233E5E5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F2FBAD-63CD-4D91-B5E3-2984E4CB5D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5C804-B2AA-4662-A926-8875309F6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3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011CEE-DB6B-4123-98EA-7C52E2202A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SVM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E006B00-31EB-4526-BA10-0CD2B6C1EC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Marlabs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145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0EC41-C719-084B-A7C0-CC8584618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Intuition Behind SVM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86CF7-D155-824B-82AE-EA29B95FB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vector points that the margin lines touch are known as </a:t>
            </a:r>
            <a:r>
              <a:rPr lang="en-US" b="1" dirty="0"/>
              <a:t>Support Vectors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7CAD7903-B508-2F4E-B7DB-BA2B4F9BA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740" y="2451610"/>
            <a:ext cx="6480810" cy="404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094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AB1E0-566E-5045-B885-2DEA393CC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F1DDE74B-BB90-D742-93B7-4FD3ED75BC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901" y="1048384"/>
            <a:ext cx="6922590" cy="5295265"/>
          </a:xfrm>
        </p:spPr>
      </p:pic>
    </p:spTree>
    <p:extLst>
      <p:ext uri="{BB962C8B-B14F-4D97-AF65-F5344CB8AC3E}">
        <p14:creationId xmlns:p14="http://schemas.microsoft.com/office/powerpoint/2010/main" val="2641262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21125C-AE41-43BA-A1B2-58D1E1C04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Nonlinear Hyperplane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AA405-CC8F-3143-BFC1-1A6CC6257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expand this idea to non-linearly separable data through the “kernel trick”.</a:t>
            </a:r>
          </a:p>
        </p:txBody>
      </p:sp>
      <p:pic>
        <p:nvPicPr>
          <p:cNvPr id="8" name="Picture 7" descr="A screenshot of a map&#10;&#10;Description automatically generated">
            <a:extLst>
              <a:ext uri="{FF2B5EF4-FFF2-40B4-BE49-F238E27FC236}">
                <a16:creationId xmlns:a16="http://schemas.microsoft.com/office/drawing/2014/main" id="{01A0727E-0EEB-4E4C-AF03-701CA33FF0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370" y="2884720"/>
            <a:ext cx="8321040" cy="370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466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2953C-AB29-504D-9FB3-CB1704176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Nonlinear Hyperplane</a:t>
            </a:r>
          </a:p>
        </p:txBody>
      </p:sp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E5ECF32A-A320-8540-A53C-00B534D49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56" y="1825625"/>
            <a:ext cx="10348887" cy="4351338"/>
          </a:xfrm>
        </p:spPr>
      </p:pic>
    </p:spTree>
    <p:extLst>
      <p:ext uri="{BB962C8B-B14F-4D97-AF65-F5344CB8AC3E}">
        <p14:creationId xmlns:p14="http://schemas.microsoft.com/office/powerpoint/2010/main" val="84498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BCBD8E-A108-4549-B0F9-1ACFEBC60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40" y="0"/>
            <a:ext cx="10515600" cy="1325563"/>
          </a:xfrm>
        </p:spPr>
        <p:txBody>
          <a:bodyPr/>
          <a:lstStyle/>
          <a:p>
            <a:r>
              <a:rPr lang="en-US" dirty="0"/>
              <a:t>How to tune Parameters of SVM?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F529B1-4406-447B-B8B7-3B6233493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740" y="1325563"/>
            <a:ext cx="1119759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kernel</a:t>
            </a:r>
            <a:r>
              <a:rPr lang="en-US" dirty="0"/>
              <a:t>: function for calculation:</a:t>
            </a:r>
          </a:p>
          <a:p>
            <a:pPr marL="0" indent="0">
              <a:buNone/>
            </a:pPr>
            <a:r>
              <a:rPr lang="en-US" dirty="0"/>
              <a:t>“linear”, “</a:t>
            </a:r>
            <a:r>
              <a:rPr lang="en-US" dirty="0" err="1"/>
              <a:t>rbf</a:t>
            </a:r>
            <a:r>
              <a:rPr lang="en-US" dirty="0"/>
              <a:t>”,”poly” and others (default value is “</a:t>
            </a:r>
            <a:r>
              <a:rPr lang="en-US" dirty="0" err="1"/>
              <a:t>rbf</a:t>
            </a:r>
            <a:r>
              <a:rPr lang="en-US" dirty="0"/>
              <a:t>”).  Here “</a:t>
            </a:r>
            <a:r>
              <a:rPr lang="en-US" dirty="0" err="1"/>
              <a:t>rbf</a:t>
            </a:r>
            <a:r>
              <a:rPr lang="en-US" dirty="0"/>
              <a:t>” and “poly” are useful for non-linear hyper-plane.  The main function of the kernels is to transform the given dataset input data into the required form.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95ADD02-08D4-44EF-A4AA-8E87FA98B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30" y="3429000"/>
            <a:ext cx="3733800" cy="286967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6879A4-C4CB-4752-AA04-2C0A80C78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7250" y="3429000"/>
            <a:ext cx="3627122" cy="28939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87B551-88D6-B24B-82FF-15DDBAE435E5}"/>
              </a:ext>
            </a:extLst>
          </p:cNvPr>
          <p:cNvSpPr txBox="1"/>
          <p:nvPr/>
        </p:nvSpPr>
        <p:spPr>
          <a:xfrm>
            <a:off x="8656320" y="3429000"/>
            <a:ext cx="2857500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“poly”: polynomial.</a:t>
            </a:r>
          </a:p>
          <a:p>
            <a:r>
              <a:rPr lang="en-US" dirty="0"/>
              <a:t>“</a:t>
            </a:r>
            <a:r>
              <a:rPr lang="en-US" dirty="0" err="1"/>
              <a:t>rbf</a:t>
            </a:r>
            <a:r>
              <a:rPr lang="en-US" dirty="0"/>
              <a:t>”: radial basis function.</a:t>
            </a:r>
          </a:p>
          <a:p>
            <a:r>
              <a:rPr lang="en-US" dirty="0"/>
              <a:t>Polynomial and RBF kernels compute the separation line in the higher dimension.</a:t>
            </a:r>
          </a:p>
        </p:txBody>
      </p:sp>
    </p:spTree>
    <p:extLst>
      <p:ext uri="{BB962C8B-B14F-4D97-AF65-F5344CB8AC3E}">
        <p14:creationId xmlns:p14="http://schemas.microsoft.com/office/powerpoint/2010/main" val="1706221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75F8225-9315-47A7-9212-F590F51F0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4975" y="2372519"/>
            <a:ext cx="8782050" cy="264795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533B5F5-2C8F-4333-BC58-A121DFD8E4EC}"/>
              </a:ext>
            </a:extLst>
          </p:cNvPr>
          <p:cNvSpPr/>
          <p:nvPr/>
        </p:nvSpPr>
        <p:spPr>
          <a:xfrm>
            <a:off x="762000" y="778629"/>
            <a:ext cx="109524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gamma</a:t>
            </a:r>
            <a:r>
              <a:rPr lang="en-US" sz="2800" dirty="0"/>
              <a:t>: Kernel coefficient for ‘</a:t>
            </a:r>
            <a:r>
              <a:rPr lang="en-US" sz="2800" dirty="0" err="1"/>
              <a:t>rbf</a:t>
            </a:r>
            <a:r>
              <a:rPr lang="en-US" sz="2800" dirty="0"/>
              <a:t>’, ‘poly’ and ‘sigmoid’. Higher the value of gamma, will try to exact fit the as per training data set.</a:t>
            </a:r>
          </a:p>
        </p:txBody>
      </p:sp>
    </p:spTree>
    <p:extLst>
      <p:ext uri="{BB962C8B-B14F-4D97-AF65-F5344CB8AC3E}">
        <p14:creationId xmlns:p14="http://schemas.microsoft.com/office/powerpoint/2010/main" val="16066746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B98022-A7BE-4F10-B402-B9F928282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1751"/>
            <a:ext cx="10515600" cy="492521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C: </a:t>
            </a:r>
            <a:r>
              <a:rPr lang="en-US" dirty="0"/>
              <a:t>Penalty parameter C of the error term. It also controls the trade off between smooth decision boundary and classifying the training points correctly.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6EC8F6B-EBB5-4DD9-A2D5-F1FFC0D6D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350" y="3108325"/>
            <a:ext cx="87249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9371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542EE3-8D3C-4F9A-BC85-DFE3CDD07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associated with SVM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E64AEC-39AA-4306-8FC4-43327FE63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Pros:</a:t>
            </a:r>
            <a:endParaRPr lang="en-US" dirty="0"/>
          </a:p>
          <a:p>
            <a:pPr lvl="1"/>
            <a:r>
              <a:rPr lang="en-US" dirty="0"/>
              <a:t>It works really well with clear margin of separation</a:t>
            </a:r>
          </a:p>
          <a:p>
            <a:pPr lvl="1"/>
            <a:r>
              <a:rPr lang="en-US" dirty="0"/>
              <a:t>It is effective in high dimensional spaces.</a:t>
            </a:r>
          </a:p>
          <a:p>
            <a:pPr lvl="1"/>
            <a:r>
              <a:rPr lang="en-US" dirty="0"/>
              <a:t>It is effective in cases where number of dimensions is greater than the number of samples.</a:t>
            </a:r>
          </a:p>
          <a:p>
            <a:pPr lvl="1"/>
            <a:r>
              <a:rPr lang="en-US" dirty="0"/>
              <a:t>It uses a subset of training points in the decision function (called support vectors), so it is also memory efficient.</a:t>
            </a:r>
          </a:p>
          <a:p>
            <a:pPr marL="0" indent="0">
              <a:buNone/>
            </a:pPr>
            <a:r>
              <a:rPr lang="en-US" b="1" dirty="0"/>
              <a:t>Cons:</a:t>
            </a:r>
            <a:endParaRPr lang="en-US" dirty="0"/>
          </a:p>
          <a:p>
            <a:pPr lvl="1"/>
            <a:r>
              <a:rPr lang="en-US" dirty="0"/>
              <a:t>It doesn’t perform well, when we have large data set because the required training time is higher</a:t>
            </a:r>
          </a:p>
          <a:p>
            <a:pPr lvl="1"/>
            <a:r>
              <a:rPr lang="en-US" dirty="0"/>
              <a:t>It also doesn’t perform very well, when the data set has more noise i.e. target classes are overlapping</a:t>
            </a:r>
          </a:p>
          <a:p>
            <a:pPr lvl="1"/>
            <a:r>
              <a:rPr lang="en-US" dirty="0"/>
              <a:t>SVM doesn’t directly provide probability estimates, these are calculated using an expensive five-fold cross-validation. It is related SVC method of Python </a:t>
            </a:r>
            <a:r>
              <a:rPr lang="en-US" dirty="0" err="1"/>
              <a:t>scikit</a:t>
            </a:r>
            <a:r>
              <a:rPr lang="en-US" dirty="0"/>
              <a:t>-learn library.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668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9CA7-77F2-6C47-AA25-8E2D6EBE4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9444C-43A3-F441-9C9A-CACA51F01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Support Vector Machine Definition</a:t>
            </a:r>
          </a:p>
          <a:p>
            <a:r>
              <a:rPr lang="en-US" dirty="0"/>
              <a:t>Basic Intuition Behind SVM (classification)</a:t>
            </a:r>
          </a:p>
          <a:p>
            <a:r>
              <a:rPr lang="en-US" dirty="0"/>
              <a:t>Margin</a:t>
            </a:r>
          </a:p>
          <a:p>
            <a:r>
              <a:rPr lang="en-US" dirty="0"/>
              <a:t>Nonlinear Hyperplane</a:t>
            </a:r>
          </a:p>
          <a:p>
            <a:r>
              <a:rPr lang="en-US" dirty="0"/>
              <a:t>Tune Parameters of SVM</a:t>
            </a:r>
          </a:p>
        </p:txBody>
      </p:sp>
    </p:spTree>
    <p:extLst>
      <p:ext uri="{BB962C8B-B14F-4D97-AF65-F5344CB8AC3E}">
        <p14:creationId xmlns:p14="http://schemas.microsoft.com/office/powerpoint/2010/main" val="33270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F4B779-308F-4ED8-81D8-1A3DC1205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Machine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5D284D-73BD-406D-B9EC-32588322E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“Support Vector Machine” (SVM) is a supervised machine learning algorithm that analyze data and recognize patterns, used for classification and regression analysis. </a:t>
            </a:r>
          </a:p>
          <a:p>
            <a:r>
              <a:rPr lang="en-US" dirty="0"/>
              <a:t>Given a set of training samples, each marked for belonging to one of two categories, an SVM training algorithm builds a model that assigns new samples into one category or the other, making it a non-probabilistic binary linear classifier.</a:t>
            </a:r>
          </a:p>
          <a:p>
            <a:r>
              <a:rPr lang="en-US" dirty="0"/>
              <a:t>An SVM model is a representation of the examples as points in space, mapped so that the examples of the separate categories are divided by a clear gap that is as wide as possible.</a:t>
            </a:r>
          </a:p>
          <a:p>
            <a:r>
              <a:rPr lang="en-US" dirty="0"/>
              <a:t>New examples are then mapped into that same space and predicted to belong to a category based on which side of the gap they fall on.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759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E4157-C1DB-9947-9220-5111678B7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Intuition Behind SVM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D140F-8A6A-2749-9F6E-75B0BDF57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Imagine the labeled training data below: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26F280-0A0A-5540-BC3D-6319BFE26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490" y="2423995"/>
            <a:ext cx="6362700" cy="375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254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E49C5-4EF3-5344-BAA3-56D25F8B7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Intuition Behind SVM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91EDF-56D6-C54C-A17D-798B9AFD6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draw a separating “hyperplane” between the classes.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25C46BA-7134-5040-907A-56AFBCDB1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505" y="2440059"/>
            <a:ext cx="5888990" cy="405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909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CDA70-4AA5-40A4-83F8-A3044B218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Hyperplane?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281278-157D-4AA2-A564-925BADE25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A hyperplane is a line that splits the input variable space. In SVM, a hyperplane is selected to </a:t>
            </a:r>
            <a:r>
              <a:rPr lang="en-US" b="1" dirty="0"/>
              <a:t>best separate </a:t>
            </a:r>
            <a:r>
              <a:rPr lang="en-US" dirty="0"/>
              <a:t>the points in the input variable space by their class, either class 0 or class 1.</a:t>
            </a:r>
          </a:p>
        </p:txBody>
      </p:sp>
    </p:spTree>
    <p:extLst>
      <p:ext uri="{BB962C8B-B14F-4D97-AF65-F5344CB8AC3E}">
        <p14:creationId xmlns:p14="http://schemas.microsoft.com/office/powerpoint/2010/main" val="2859191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19805-BBB4-C242-ABA0-E07478F25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Intuition Behind SVM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B0B0C-DEA9-BE49-A583-17C9FF0B2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we have many options of hyperplanes that separate perfectly.</a:t>
            </a:r>
          </a:p>
          <a:p>
            <a:endParaRPr lang="en-US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51D4856F-144B-E440-97F2-377881975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510" y="2429087"/>
            <a:ext cx="6253480" cy="430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199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72B7E-E988-0548-9660-59C2CD1B5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Intuition Behind SVM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7EABE-3D85-0847-8096-1EB1F822E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would like to choose a hyperplane that maximizes the margin between classes.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09C4A5C-9A8F-9145-A0E1-E9C12B790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880" y="2682102"/>
            <a:ext cx="6492240" cy="403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893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65567-1648-4843-9B90-A9E3AE75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Margin?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F20F5-D0EE-AF4B-AF8F-81EFB3AD5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margin is calculated as the perpendicular distance from the line to only the closest points.</a:t>
            </a:r>
          </a:p>
        </p:txBody>
      </p:sp>
    </p:spTree>
    <p:extLst>
      <p:ext uri="{BB962C8B-B14F-4D97-AF65-F5344CB8AC3E}">
        <p14:creationId xmlns:p14="http://schemas.microsoft.com/office/powerpoint/2010/main" val="2672711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605</Words>
  <Application>Microsoft Macintosh PowerPoint</Application>
  <PresentationFormat>Widescreen</PresentationFormat>
  <Paragraphs>51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主题​​</vt:lpstr>
      <vt:lpstr>SVM</vt:lpstr>
      <vt:lpstr>Table of Content</vt:lpstr>
      <vt:lpstr>Support Vector Machine</vt:lpstr>
      <vt:lpstr>Basic Intuition Behind SVM</vt:lpstr>
      <vt:lpstr>Basic Intuition Behind SVM</vt:lpstr>
      <vt:lpstr>What is the Hyperplane?</vt:lpstr>
      <vt:lpstr>Basic Intuition Behind SVM</vt:lpstr>
      <vt:lpstr>Basic Intuition Behind SVM</vt:lpstr>
      <vt:lpstr>What is the Margin?</vt:lpstr>
      <vt:lpstr>Basic Intuition Behind SVM</vt:lpstr>
      <vt:lpstr>PowerPoint Presentation</vt:lpstr>
      <vt:lpstr>Nonlinear Hyperplane</vt:lpstr>
      <vt:lpstr>Nonlinear Hyperplane</vt:lpstr>
      <vt:lpstr>How to tune Parameters of SVM?</vt:lpstr>
      <vt:lpstr>PowerPoint Presentation</vt:lpstr>
      <vt:lpstr>PowerPoint Presentation</vt:lpstr>
      <vt:lpstr>Pros and Cons associated with SVM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SVM</dc:title>
  <dc:creator>xueyingwen</dc:creator>
  <cp:lastModifiedBy>Disha An</cp:lastModifiedBy>
  <cp:revision>28</cp:revision>
  <dcterms:created xsi:type="dcterms:W3CDTF">2018-03-20T03:09:38Z</dcterms:created>
  <dcterms:modified xsi:type="dcterms:W3CDTF">2020-03-07T16:04:52Z</dcterms:modified>
</cp:coreProperties>
</file>

<file path=docProps/thumbnail.jpeg>
</file>